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8" r:id="rId3"/>
    <p:sldId id="257" r:id="rId4"/>
    <p:sldId id="258" r:id="rId5"/>
    <p:sldId id="259" r:id="rId6"/>
    <p:sldId id="261" r:id="rId7"/>
    <p:sldId id="276" r:id="rId8"/>
    <p:sldId id="262" r:id="rId9"/>
    <p:sldId id="263" r:id="rId10"/>
    <p:sldId id="270" r:id="rId11"/>
    <p:sldId id="269" r:id="rId12"/>
    <p:sldId id="279" r:id="rId13"/>
    <p:sldId id="271" r:id="rId14"/>
    <p:sldId id="277" r:id="rId15"/>
    <p:sldId id="272" r:id="rId16"/>
    <p:sldId id="264" r:id="rId17"/>
    <p:sldId id="280" r:id="rId18"/>
    <p:sldId id="265" r:id="rId19"/>
    <p:sldId id="278" r:id="rId20"/>
    <p:sldId id="267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 autoAdjust="0"/>
    <p:restoredTop sz="94660"/>
  </p:normalViewPr>
  <p:slideViewPr>
    <p:cSldViewPr>
      <p:cViewPr varScale="1">
        <p:scale>
          <a:sx n="27" d="100"/>
          <a:sy n="27" d="100"/>
        </p:scale>
        <p:origin x="-538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AB57AA-5BBD-4FEB-9EEE-4A9C78CDD591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805746-9B38-415A-88B5-A927F27E93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0"/>
            <a:ext cx="655320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Before, During and After Reading and Comprehension Strategies</a:t>
            </a:r>
            <a:endParaRPr lang="en-US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629400" cy="533400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 smtClean="0">
                <a:latin typeface="DilleniaUPC" pitchFamily="18" charset="-34"/>
                <a:cs typeface="DilleniaUPC" pitchFamily="18" charset="-34"/>
              </a:rPr>
              <a:t>Becoming an Expert Reader</a:t>
            </a:r>
            <a:endParaRPr lang="en-US" sz="3200" i="1" dirty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57200"/>
            <a:ext cx="259677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14400"/>
            <a:ext cx="1475393" cy="223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Before Reading (5 key points)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752600"/>
            <a:ext cx="56388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4. Make a </a:t>
            </a:r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prediction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 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What do I think this text is going to be about?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Who is going to be in the text?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Where is this text taking place? 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When is this taking place? </a:t>
            </a:r>
          </a:p>
          <a:p>
            <a:pPr lvl="1"/>
            <a:endParaRPr lang="en-US" dirty="0" smtClean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495800"/>
            <a:ext cx="2133600" cy="152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Before Reading (5 key points)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5. </a:t>
            </a:r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Make a plan 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for how to read the text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Think back to your PURPOSE: Why are you reading this text?</a:t>
            </a:r>
          </a:p>
          <a:p>
            <a:pPr lvl="2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Should I </a:t>
            </a:r>
            <a:r>
              <a:rPr lang="en-US" u="sng" dirty="0" smtClean="0">
                <a:latin typeface="DilleniaUPC" pitchFamily="18" charset="-34"/>
                <a:cs typeface="DilleniaUPC" pitchFamily="18" charset="-34"/>
              </a:rPr>
              <a:t>scan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?</a:t>
            </a:r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 Scanning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 is a technique you often use when looking up a word in the telephone book or dictionary. You search for key words or ideas. In most cases, you know what you're looking for, so you're concentrating on finding a particular answer. </a:t>
            </a:r>
          </a:p>
          <a:p>
            <a:pPr lvl="2"/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pPr lvl="2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Should I </a:t>
            </a:r>
            <a:r>
              <a:rPr lang="en-US" u="sng" dirty="0" smtClean="0">
                <a:latin typeface="DilleniaUPC" pitchFamily="18" charset="-34"/>
                <a:cs typeface="DilleniaUPC" pitchFamily="18" charset="-34"/>
              </a:rPr>
              <a:t>skim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?</a:t>
            </a:r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 Skimming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 is used to quickly identify the main ideas of a text. When you read the newspaper, you're probably not reading it word-by-word, instead you're scanning the text.</a:t>
            </a:r>
          </a:p>
          <a:p>
            <a:pPr lvl="2"/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pPr lvl="2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Should I slowly read from the beginning to the end?</a:t>
            </a:r>
            <a:endParaRPr lang="en-US" dirty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19600"/>
            <a:ext cx="2133600" cy="152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Before Reading (5 key points)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7400" y="1447800"/>
            <a:ext cx="32004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Review:</a:t>
            </a:r>
          </a:p>
          <a:p>
            <a:pPr>
              <a:buNone/>
            </a:pPr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Purpose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Preview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Prior knowledge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Prediction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Plan</a:t>
            </a:r>
          </a:p>
          <a:p>
            <a:pPr marL="514350" indent="-514350">
              <a:buAutoNum type="arabicPeriod"/>
            </a:pPr>
            <a:endParaRPr lang="en-US" dirty="0" smtClean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19600"/>
            <a:ext cx="2133600" cy="152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During Reading 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133600"/>
            <a:ext cx="7315200" cy="190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pPr>
              <a:buNone/>
            </a:pPr>
            <a:r>
              <a:rPr lang="en-US" sz="4400" dirty="0" smtClean="0">
                <a:latin typeface="DilleniaUPC" pitchFamily="18" charset="-34"/>
                <a:cs typeface="DilleniaUPC" pitchFamily="18" charset="-34"/>
              </a:rPr>
              <a:t>Goal: Understanding (Create meaning)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733800"/>
            <a:ext cx="1752600" cy="187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During Reading (3 steps)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752600"/>
            <a:ext cx="5943600" cy="243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Summarize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 the text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Stop and restate the main ideas/points in your own words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Create a visual organizer (web, mind map, etc.)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733800"/>
            <a:ext cx="1752600" cy="187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During Reading (3 steps)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086600" cy="2743200"/>
          </a:xfrm>
        </p:spPr>
        <p:txBody>
          <a:bodyPr/>
          <a:lstStyle/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Check your </a:t>
            </a:r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understanding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Ask yourself the following questions:</a:t>
            </a:r>
          </a:p>
          <a:p>
            <a:pPr lvl="2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Is what I just read clear to me?  Do I get it?</a:t>
            </a:r>
          </a:p>
          <a:p>
            <a:pPr lvl="2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What about if the text is still fuzzy or unclear?</a:t>
            </a:r>
          </a:p>
          <a:p>
            <a:pPr lvl="2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Can I answer who, what, where, when and why questions about the text?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114800"/>
            <a:ext cx="1752600" cy="187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During Reading (3 steps)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7848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Fix-up strategies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Reread part or all of the text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Use a dictionary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Skip the word and continue reading to see if the meaning becomes clears.  If not, go back and re-read the paragraph, or choose another strategy.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Use the words in the rest of the sentence to predict a word that would make sense in the sentence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Sounding out the letters in the word to see if the word is a recognizable word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Look for root words, prefixes, suffixes, or endings that are known in the word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Examine other resources on this topic (example: books, the internet, videotapes)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Ask for help from a classmate or teacher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Make pictures in your mind to “see” what the text means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04800"/>
            <a:ext cx="1676400" cy="178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During Reading (3 steps)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676400"/>
            <a:ext cx="3276600" cy="3124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Review:</a:t>
            </a:r>
          </a:p>
          <a:p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Summarize</a:t>
            </a:r>
          </a:p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Check for understanding</a:t>
            </a:r>
          </a:p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Fix-up strategies</a:t>
            </a:r>
          </a:p>
          <a:p>
            <a:endParaRPr lang="en-US" dirty="0" smtClean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362200"/>
            <a:ext cx="2057400" cy="219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After Reading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438400"/>
            <a:ext cx="8763000" cy="2206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DilleniaUPC" pitchFamily="18" charset="-34"/>
                <a:cs typeface="DilleniaUPC" pitchFamily="18" charset="-34"/>
              </a:rPr>
              <a:t>Goal: Retention (Process ideas, and apply knowledge)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0"/>
            <a:ext cx="1806547" cy="18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After Reading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590800"/>
            <a:ext cx="6861048" cy="2206752"/>
          </a:xfrm>
        </p:spPr>
        <p:txBody>
          <a:bodyPr/>
          <a:lstStyle/>
          <a:p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Reflect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, reflect, reflect!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Go back into the text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Show what you have learned with a final project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0"/>
            <a:ext cx="1806547" cy="18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From our “Placemat Activity”…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419600"/>
            <a:ext cx="8839200" cy="1981200"/>
          </a:xfrm>
        </p:spPr>
        <p:txBody>
          <a:bodyPr/>
          <a:lstStyle/>
          <a:p>
            <a:pPr algn="ctr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We learned why, when/where, what, and how we read.</a:t>
            </a:r>
          </a:p>
          <a:p>
            <a:pPr algn="ctr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Today, we are going to focus on </a:t>
            </a:r>
            <a:r>
              <a:rPr lang="en-US" i="1" dirty="0" smtClean="0">
                <a:latin typeface="DilleniaUPC" pitchFamily="18" charset="-34"/>
                <a:cs typeface="DilleniaUPC" pitchFamily="18" charset="-34"/>
              </a:rPr>
              <a:t>HOW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 we read with the </a:t>
            </a:r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Before, During and After 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reading strategy.</a:t>
            </a:r>
            <a:endParaRPr lang="en-US" dirty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76400"/>
            <a:ext cx="1905000" cy="21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To Summarize: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350215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What are the 3 steps to the reading strategy that we will be using?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_________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_________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_________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Before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352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During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26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After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438400"/>
            <a:ext cx="1600200" cy="114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343400"/>
            <a:ext cx="1580981" cy="16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276600"/>
            <a:ext cx="1252874" cy="133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43200" y="259080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2.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3.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To Summarize: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623048" cy="2816352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latin typeface="DilleniaUPC" pitchFamily="18" charset="-34"/>
                <a:cs typeface="DilleniaUPC" pitchFamily="18" charset="-34"/>
              </a:rPr>
              <a:t>BEFORE</a:t>
            </a:r>
            <a:r>
              <a:rPr lang="en-US" sz="3200" dirty="0" smtClean="0">
                <a:latin typeface="DilleniaUPC" pitchFamily="18" charset="-34"/>
                <a:cs typeface="DilleniaUPC" pitchFamily="18" charset="-34"/>
              </a:rPr>
              <a:t> reading, what do we do?</a:t>
            </a:r>
          </a:p>
          <a:p>
            <a:pPr lvl="1"/>
            <a:r>
              <a:rPr lang="en-US" dirty="0" smtClean="0"/>
              <a:t>1. </a:t>
            </a:r>
          </a:p>
          <a:p>
            <a:pPr lvl="1"/>
            <a:r>
              <a:rPr lang="en-US" dirty="0" smtClean="0"/>
              <a:t>2. </a:t>
            </a:r>
          </a:p>
          <a:p>
            <a:pPr lvl="1"/>
            <a:r>
              <a:rPr lang="en-US" dirty="0" smtClean="0"/>
              <a:t>3. </a:t>
            </a:r>
          </a:p>
          <a:p>
            <a:pPr lvl="1"/>
            <a:r>
              <a:rPr lang="en-US" dirty="0" smtClean="0"/>
              <a:t>4. </a:t>
            </a:r>
          </a:p>
          <a:p>
            <a:pPr lvl="1"/>
            <a:r>
              <a:rPr lang="en-US" dirty="0" smtClean="0"/>
              <a:t>5.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05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Purpose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438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Preview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819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Prior knowledge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276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Plan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3733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Prediction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667000"/>
            <a:ext cx="25637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To Summarize: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3044952"/>
          </a:xfrm>
        </p:spPr>
        <p:txBody>
          <a:bodyPr/>
          <a:lstStyle/>
          <a:p>
            <a:r>
              <a:rPr lang="en-US" sz="3600" b="1" i="1" dirty="0" smtClean="0">
                <a:latin typeface="DilleniaUPC" pitchFamily="18" charset="-34"/>
                <a:cs typeface="DilleniaUPC" pitchFamily="18" charset="-34"/>
              </a:rPr>
              <a:t>DURING</a:t>
            </a:r>
            <a:r>
              <a:rPr lang="en-US" sz="3600" dirty="0" smtClean="0">
                <a:latin typeface="DilleniaUPC" pitchFamily="18" charset="-34"/>
                <a:cs typeface="DilleniaUPC" pitchFamily="18" charset="-34"/>
              </a:rPr>
              <a:t> reading, what do we do?</a:t>
            </a:r>
          </a:p>
          <a:p>
            <a:endParaRPr lang="en-US" dirty="0" smtClean="0"/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Summarize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581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Fix-up strategies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124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Check understanding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38400"/>
            <a:ext cx="2362200" cy="252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To Summarize: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i="1" dirty="0" smtClean="0">
                <a:latin typeface="DilleniaUPC" pitchFamily="18" charset="-34"/>
                <a:cs typeface="DilleniaUPC" pitchFamily="18" charset="-34"/>
              </a:rPr>
              <a:t>AFTER</a:t>
            </a:r>
            <a:r>
              <a:rPr lang="en-US" sz="3600" dirty="0" smtClean="0">
                <a:latin typeface="DilleniaUPC" pitchFamily="18" charset="-34"/>
                <a:cs typeface="DilleniaUPC" pitchFamily="18" charset="-34"/>
              </a:rPr>
              <a:t> reading, we:</a:t>
            </a:r>
          </a:p>
          <a:p>
            <a:endParaRPr lang="en-US" dirty="0" smtClean="0"/>
          </a:p>
          <a:p>
            <a:r>
              <a:rPr lang="en-US" dirty="0" smtClean="0"/>
              <a:t>1. </a:t>
            </a:r>
          </a:p>
          <a:p>
            <a:endParaRPr lang="en-US" dirty="0" smtClean="0"/>
          </a:p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286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REFLECT on what we have learned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200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illeniaUPC" pitchFamily="18" charset="-34"/>
                <a:cs typeface="DilleniaUPC" pitchFamily="18" charset="-34"/>
              </a:rPr>
              <a:t>Final project to show what we have learned</a:t>
            </a:r>
            <a:endParaRPr lang="en-US" sz="2400" dirty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733800"/>
            <a:ext cx="1981200" cy="200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 smtClean="0">
                <a:latin typeface="DilleniaUPC" pitchFamily="18" charset="-34"/>
                <a:cs typeface="DilleniaUPC" pitchFamily="18" charset="-34"/>
              </a:rPr>
              <a:t>What</a:t>
            </a:r>
            <a:r>
              <a:rPr lang="en-US" sz="4800" i="1" dirty="0" smtClean="0">
                <a:latin typeface="DilleniaUPC" pitchFamily="18" charset="-34"/>
                <a:cs typeface="DilleniaUPC" pitchFamily="18" charset="-34"/>
              </a:rPr>
              <a:t> </a:t>
            </a:r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does this strategy involve?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371600"/>
            <a:ext cx="72390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This strategy involves 3 easy steps:</a:t>
            </a:r>
          </a:p>
          <a:p>
            <a:pPr>
              <a:buNone/>
            </a:pPr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Before reading</a:t>
            </a:r>
          </a:p>
          <a:p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During reading</a:t>
            </a:r>
          </a:p>
          <a:p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pPr>
              <a:buNone/>
            </a:pPr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After reading</a:t>
            </a:r>
          </a:p>
          <a:p>
            <a:pPr>
              <a:buNone/>
            </a:pPr>
            <a:endParaRPr lang="en-US" dirty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981200"/>
            <a:ext cx="14287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124200"/>
            <a:ext cx="1447800" cy="154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800600"/>
            <a:ext cx="1371600" cy="139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 smtClean="0">
                <a:latin typeface="DilleniaUPC" pitchFamily="18" charset="-34"/>
                <a:cs typeface="DilleniaUPC" pitchFamily="18" charset="-34"/>
              </a:rPr>
              <a:t>Why</a:t>
            </a:r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 is this strategy important?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62400"/>
            <a:ext cx="82296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The Before, During and After reading strategy helps us </a:t>
            </a:r>
            <a:r>
              <a:rPr lang="en-US" u="sng" dirty="0" smtClean="0">
                <a:latin typeface="DilleniaUPC" pitchFamily="18" charset="-34"/>
                <a:cs typeface="DilleniaUPC" pitchFamily="18" charset="-34"/>
              </a:rPr>
              <a:t>comprehend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 what we read.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Create an understanding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828800"/>
            <a:ext cx="2581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 smtClean="0">
                <a:latin typeface="DilleniaUPC" pitchFamily="18" charset="-34"/>
                <a:cs typeface="DilleniaUPC" pitchFamily="18" charset="-34"/>
              </a:rPr>
              <a:t>When </a:t>
            </a:r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do we use this strategy?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7775448" cy="25115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The Before, During and After reading strategy can be used </a:t>
            </a:r>
            <a:r>
              <a:rPr lang="en-US" i="1" dirty="0" smtClean="0">
                <a:latin typeface="DilleniaUPC" pitchFamily="18" charset="-34"/>
                <a:cs typeface="DilleniaUPC" pitchFamily="18" charset="-34"/>
              </a:rPr>
              <a:t>ANYTIME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 you read a </a:t>
            </a:r>
            <a:r>
              <a:rPr lang="en-US" u="sng" dirty="0" smtClean="0">
                <a:latin typeface="DilleniaUPC" pitchFamily="18" charset="-34"/>
                <a:cs typeface="DilleniaUPC" pitchFamily="18" charset="-34"/>
              </a:rPr>
              <a:t>text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.</a:t>
            </a:r>
          </a:p>
          <a:p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Texts can be defined as any piece of reading material.  A text can be a book, a comic, a website, or even a road sign. </a:t>
            </a:r>
          </a:p>
          <a:p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We will be specifically studying the following texts: short stories, poems, and newspapers.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70">
            <a:off x="6093663" y="4320682"/>
            <a:ext cx="2064525" cy="182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81671">
            <a:off x="751266" y="4106977"/>
            <a:ext cx="22225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038600"/>
            <a:ext cx="1871662" cy="193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Before Reading 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828800"/>
            <a:ext cx="5562600" cy="205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4400" dirty="0" smtClean="0">
              <a:latin typeface="DilleniaUPC" pitchFamily="18" charset="-34"/>
              <a:cs typeface="DilleniaUPC" pitchFamily="18" charset="-34"/>
            </a:endParaRPr>
          </a:p>
          <a:p>
            <a:pPr>
              <a:buNone/>
            </a:pPr>
            <a:r>
              <a:rPr lang="en-US" sz="4400" dirty="0" smtClean="0">
                <a:latin typeface="DilleniaUPC" pitchFamily="18" charset="-34"/>
                <a:cs typeface="DilleniaUPC" pitchFamily="18" charset="-34"/>
              </a:rPr>
              <a:t>Goal: Readiness to explore a text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14800"/>
            <a:ext cx="2208376" cy="157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Before Reading (5 key points)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4343400" cy="175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1. Decide on your </a:t>
            </a:r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purpose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 for reading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Why am I reading this text?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14800"/>
            <a:ext cx="2208376" cy="157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Before Reading (5 key points)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133600"/>
            <a:ext cx="4724400" cy="2209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2. </a:t>
            </a:r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Preview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 the text 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Think movie preview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What does this text appear to be about?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How is the text organized?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114800"/>
            <a:ext cx="213644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DilleniaUPC" pitchFamily="18" charset="-34"/>
                <a:cs typeface="DilleniaUPC" pitchFamily="18" charset="-34"/>
              </a:rPr>
              <a:t>Before Reading (5 key points)</a:t>
            </a:r>
            <a:endParaRPr lang="en-US" sz="4800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133600"/>
            <a:ext cx="6629400" cy="2286000"/>
          </a:xfrm>
        </p:spPr>
        <p:txBody>
          <a:bodyPr/>
          <a:lstStyle/>
          <a:p>
            <a:r>
              <a:rPr lang="en-US" dirty="0" smtClean="0">
                <a:latin typeface="DilleniaUPC" pitchFamily="18" charset="-34"/>
                <a:cs typeface="DilleniaUPC" pitchFamily="18" charset="-34"/>
              </a:rPr>
              <a:t>3. Activate </a:t>
            </a:r>
            <a:r>
              <a:rPr lang="en-US" b="1" dirty="0" smtClean="0">
                <a:latin typeface="DilleniaUPC" pitchFamily="18" charset="-34"/>
                <a:cs typeface="DilleniaUPC" pitchFamily="18" charset="-34"/>
              </a:rPr>
              <a:t>prior knowledge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What do I already know, or think I know about this topic?</a:t>
            </a:r>
          </a:p>
          <a:p>
            <a:pPr lvl="1"/>
            <a:r>
              <a:rPr lang="en-US" dirty="0" smtClean="0">
                <a:latin typeface="DilleniaUPC" pitchFamily="18" charset="-34"/>
                <a:cs typeface="DilleniaUPC" pitchFamily="18" charset="-34"/>
              </a:rPr>
              <a:t>Think about any personal connections you may have with the text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191000"/>
            <a:ext cx="2133600" cy="152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1440</TotalTime>
  <Words>845</Words>
  <Application>Microsoft Office PowerPoint</Application>
  <PresentationFormat>On-screen Show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Before, During and After Reading and Comprehension Strategies</vt:lpstr>
      <vt:lpstr>From our “Placemat Activity”…</vt:lpstr>
      <vt:lpstr>What does this strategy involve?</vt:lpstr>
      <vt:lpstr>Why is this strategy important?</vt:lpstr>
      <vt:lpstr>When do we use this strategy?</vt:lpstr>
      <vt:lpstr>Before Reading </vt:lpstr>
      <vt:lpstr>Before Reading (5 key points)</vt:lpstr>
      <vt:lpstr>Before Reading (5 key points)</vt:lpstr>
      <vt:lpstr>Before Reading (5 key points)</vt:lpstr>
      <vt:lpstr>Before Reading (5 key points)</vt:lpstr>
      <vt:lpstr>Before Reading (5 key points)</vt:lpstr>
      <vt:lpstr>Before Reading (5 key points)</vt:lpstr>
      <vt:lpstr>During Reading </vt:lpstr>
      <vt:lpstr>During Reading (3 steps)</vt:lpstr>
      <vt:lpstr>During Reading (3 steps)</vt:lpstr>
      <vt:lpstr>During Reading (3 steps)</vt:lpstr>
      <vt:lpstr>During Reading (3 steps)</vt:lpstr>
      <vt:lpstr>After Reading</vt:lpstr>
      <vt:lpstr>After Reading</vt:lpstr>
      <vt:lpstr>To Summarize:</vt:lpstr>
      <vt:lpstr>To Summarize:</vt:lpstr>
      <vt:lpstr>To Summarize:</vt:lpstr>
      <vt:lpstr>To Summarize: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Before, During and After  Reading Strategies</dc:title>
  <dc:creator>user</dc:creator>
  <cp:lastModifiedBy>Kaitie</cp:lastModifiedBy>
  <cp:revision>55</cp:revision>
  <dcterms:created xsi:type="dcterms:W3CDTF">2011-02-26T20:20:07Z</dcterms:created>
  <dcterms:modified xsi:type="dcterms:W3CDTF">2014-10-20T04:14:27Z</dcterms:modified>
</cp:coreProperties>
</file>